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81"/>
  </p:normalViewPr>
  <p:slideViewPr>
    <p:cSldViewPr snapToGrid="0" snapToObjects="1">
      <p:cViewPr varScale="1">
        <p:scale>
          <a:sx n="121" d="100"/>
          <a:sy n="121" d="100"/>
        </p:scale>
        <p:origin x="200"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5/19/21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5/19/21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5/19/21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5/19/21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5/19/21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5/19/21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5/19/21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5/19/21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5/19/21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B96F8-5B83-5140-AB86-9467BB73AC6F}"/>
              </a:ext>
            </a:extLst>
          </p:cNvPr>
          <p:cNvSpPr>
            <a:spLocks noGrp="1"/>
          </p:cNvSpPr>
          <p:nvPr>
            <p:ph type="ctrTitle"/>
          </p:nvPr>
        </p:nvSpPr>
        <p:spPr/>
        <p:txBody>
          <a:bodyPr/>
          <a:lstStyle/>
          <a:p>
            <a:r>
              <a:rPr lang="en-US" sz="4000" dirty="0"/>
              <a:t>Translating a list of abbreviations of international organizations</a:t>
            </a:r>
            <a:endParaRPr lang="en-UZ" sz="4000" dirty="0"/>
          </a:p>
        </p:txBody>
      </p:sp>
      <p:sp>
        <p:nvSpPr>
          <p:cNvPr id="3" name="Subtitle 2">
            <a:extLst>
              <a:ext uri="{FF2B5EF4-FFF2-40B4-BE49-F238E27FC236}">
                <a16:creationId xmlns:a16="http://schemas.microsoft.com/office/drawing/2014/main" id="{A5524DCB-2EBA-A14E-9F3F-9F4520BEF689}"/>
              </a:ext>
            </a:extLst>
          </p:cNvPr>
          <p:cNvSpPr>
            <a:spLocks noGrp="1"/>
          </p:cNvSpPr>
          <p:nvPr>
            <p:ph type="subTitle" idx="1"/>
          </p:nvPr>
        </p:nvSpPr>
        <p:spPr/>
        <p:txBody>
          <a:bodyPr/>
          <a:lstStyle/>
          <a:p>
            <a:r>
              <a:rPr lang="en-UZ" dirty="0"/>
              <a:t>Islamov Akmal </a:t>
            </a:r>
          </a:p>
          <a:p>
            <a:r>
              <a:rPr lang="en-UZ" b="1" dirty="0"/>
              <a:t>138</a:t>
            </a:r>
          </a:p>
        </p:txBody>
      </p:sp>
    </p:spTree>
    <p:extLst>
      <p:ext uri="{BB962C8B-B14F-4D97-AF65-F5344CB8AC3E}">
        <p14:creationId xmlns:p14="http://schemas.microsoft.com/office/powerpoint/2010/main" val="832379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1ADA5-5867-604A-9F0A-0F5805BF2065}"/>
              </a:ext>
            </a:extLst>
          </p:cNvPr>
          <p:cNvSpPr>
            <a:spLocks noGrp="1"/>
          </p:cNvSpPr>
          <p:nvPr>
            <p:ph type="title"/>
          </p:nvPr>
        </p:nvSpPr>
        <p:spPr/>
        <p:txBody>
          <a:bodyPr>
            <a:normAutofit/>
          </a:bodyPr>
          <a:lstStyle/>
          <a:p>
            <a:r>
              <a:rPr lang="en-US" b="1" dirty="0"/>
              <a:t>Formulation of Abbreviations</a:t>
            </a:r>
            <a:endParaRPr lang="en-UZ" dirty="0"/>
          </a:p>
        </p:txBody>
      </p:sp>
      <p:sp>
        <p:nvSpPr>
          <p:cNvPr id="3" name="Content Placeholder 2">
            <a:extLst>
              <a:ext uri="{FF2B5EF4-FFF2-40B4-BE49-F238E27FC236}">
                <a16:creationId xmlns:a16="http://schemas.microsoft.com/office/drawing/2014/main" id="{DFA4A616-01C6-D947-8BEC-ECA867A590CF}"/>
              </a:ext>
            </a:extLst>
          </p:cNvPr>
          <p:cNvSpPr>
            <a:spLocks noGrp="1"/>
          </p:cNvSpPr>
          <p:nvPr>
            <p:ph idx="1"/>
          </p:nvPr>
        </p:nvSpPr>
        <p:spPr/>
        <p:txBody>
          <a:bodyPr/>
          <a:lstStyle/>
          <a:p>
            <a:pPr marL="0" indent="0">
              <a:buNone/>
            </a:pPr>
            <a:r>
              <a:rPr lang="en-US" dirty="0"/>
              <a:t>An </a:t>
            </a:r>
            <a:r>
              <a:rPr lang="en-US" b="1" dirty="0"/>
              <a:t>abbreviation </a:t>
            </a:r>
            <a:r>
              <a:rPr lang="en-US" dirty="0"/>
              <a:t>is a shortened form of a word, phrase, naming or a term. Abbreviation works for:</a:t>
            </a:r>
          </a:p>
          <a:p>
            <a:r>
              <a:rPr lang="en-US" dirty="0"/>
              <a:t>making long terms shorter</a:t>
            </a:r>
          </a:p>
          <a:p>
            <a:r>
              <a:rPr lang="en-US" dirty="0"/>
              <a:t>more convenient</a:t>
            </a:r>
          </a:p>
          <a:p>
            <a:r>
              <a:rPr lang="en-US" dirty="0"/>
              <a:t>they aim at facilitating pronunciation and writing, typing, or printing.</a:t>
            </a:r>
            <a:endParaRPr lang="en-UZ" dirty="0"/>
          </a:p>
        </p:txBody>
      </p:sp>
    </p:spTree>
    <p:extLst>
      <p:ext uri="{BB962C8B-B14F-4D97-AF65-F5344CB8AC3E}">
        <p14:creationId xmlns:p14="http://schemas.microsoft.com/office/powerpoint/2010/main" val="2294543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5C0288-EA15-BF41-8C7F-761AF9CAC6AD}"/>
              </a:ext>
            </a:extLst>
          </p:cNvPr>
          <p:cNvSpPr>
            <a:spLocks noGrp="1"/>
          </p:cNvSpPr>
          <p:nvPr>
            <p:ph type="title"/>
          </p:nvPr>
        </p:nvSpPr>
        <p:spPr/>
        <p:txBody>
          <a:bodyPr/>
          <a:lstStyle/>
          <a:p>
            <a:r>
              <a:rPr lang="en-US" dirty="0"/>
              <a:t>First way of pronouncing</a:t>
            </a:r>
            <a:endParaRPr lang="en-UZ" dirty="0"/>
          </a:p>
        </p:txBody>
      </p:sp>
      <p:sp>
        <p:nvSpPr>
          <p:cNvPr id="5" name="Content Placeholder 4">
            <a:extLst>
              <a:ext uri="{FF2B5EF4-FFF2-40B4-BE49-F238E27FC236}">
                <a16:creationId xmlns:a16="http://schemas.microsoft.com/office/drawing/2014/main" id="{0F92F1DC-31A7-F847-9AE5-CEEE45B5B5C3}"/>
              </a:ext>
            </a:extLst>
          </p:cNvPr>
          <p:cNvSpPr>
            <a:spLocks noGrp="1"/>
          </p:cNvSpPr>
          <p:nvPr>
            <p:ph idx="1"/>
          </p:nvPr>
        </p:nvSpPr>
        <p:spPr/>
        <p:txBody>
          <a:bodyPr/>
          <a:lstStyle/>
          <a:p>
            <a:pPr marL="0" indent="0">
              <a:buNone/>
            </a:pPr>
            <a:r>
              <a:rPr lang="en-US" dirty="0"/>
              <a:t>Some abbreviations are pronounced letter by letter:</a:t>
            </a:r>
          </a:p>
          <a:p>
            <a:r>
              <a:rPr lang="en-US" dirty="0"/>
              <a:t>CPU (Central Processing Unit)</a:t>
            </a:r>
          </a:p>
          <a:p>
            <a:r>
              <a:rPr lang="en-US" dirty="0"/>
              <a:t>IT (Information Technology)</a:t>
            </a:r>
          </a:p>
          <a:p>
            <a:r>
              <a:rPr lang="en-US" dirty="0"/>
              <a:t>AI (Artificial Intelligence)</a:t>
            </a:r>
          </a:p>
          <a:p>
            <a:r>
              <a:rPr lang="en-US" dirty="0"/>
              <a:t>NBA (National Basketball Association)</a:t>
            </a:r>
          </a:p>
          <a:p>
            <a:r>
              <a:rPr lang="en-US" dirty="0"/>
              <a:t>and …</a:t>
            </a:r>
            <a:endParaRPr lang="en-UZ" dirty="0"/>
          </a:p>
        </p:txBody>
      </p:sp>
    </p:spTree>
    <p:extLst>
      <p:ext uri="{BB962C8B-B14F-4D97-AF65-F5344CB8AC3E}">
        <p14:creationId xmlns:p14="http://schemas.microsoft.com/office/powerpoint/2010/main" val="3879487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D901E-1F6E-AC45-8762-7453837B9AA1}"/>
              </a:ext>
            </a:extLst>
          </p:cNvPr>
          <p:cNvSpPr>
            <a:spLocks noGrp="1"/>
          </p:cNvSpPr>
          <p:nvPr>
            <p:ph type="title"/>
          </p:nvPr>
        </p:nvSpPr>
        <p:spPr/>
        <p:txBody>
          <a:bodyPr/>
          <a:lstStyle/>
          <a:p>
            <a:r>
              <a:rPr lang="en-UZ" dirty="0"/>
              <a:t>Second way</a:t>
            </a:r>
          </a:p>
        </p:txBody>
      </p:sp>
      <p:sp>
        <p:nvSpPr>
          <p:cNvPr id="3" name="Content Placeholder 2">
            <a:extLst>
              <a:ext uri="{FF2B5EF4-FFF2-40B4-BE49-F238E27FC236}">
                <a16:creationId xmlns:a16="http://schemas.microsoft.com/office/drawing/2014/main" id="{07494E71-BF71-9545-9CDF-B0295C7FB183}"/>
              </a:ext>
            </a:extLst>
          </p:cNvPr>
          <p:cNvSpPr>
            <a:spLocks noGrp="1"/>
          </p:cNvSpPr>
          <p:nvPr>
            <p:ph idx="1"/>
          </p:nvPr>
        </p:nvSpPr>
        <p:spPr/>
        <p:txBody>
          <a:bodyPr/>
          <a:lstStyle/>
          <a:p>
            <a:pPr marL="0" indent="0">
              <a:buNone/>
            </a:pPr>
            <a:r>
              <a:rPr lang="en-UZ" dirty="0"/>
              <a:t>But some abbreviations can be pronounced as words:</a:t>
            </a:r>
          </a:p>
          <a:p>
            <a:r>
              <a:rPr lang="en-UZ" dirty="0"/>
              <a:t>UNESCO </a:t>
            </a:r>
            <a:r>
              <a:rPr lang="en-UZ" sz="1800" dirty="0"/>
              <a:t>(</a:t>
            </a:r>
            <a:r>
              <a:rPr lang="en-US" sz="1800" dirty="0"/>
              <a:t>The </a:t>
            </a:r>
            <a:r>
              <a:rPr lang="en-US" sz="1800" b="1" dirty="0"/>
              <a:t>United</a:t>
            </a:r>
            <a:r>
              <a:rPr lang="en-US" sz="1800" dirty="0"/>
              <a:t> </a:t>
            </a:r>
            <a:r>
              <a:rPr lang="en-US" sz="1800" b="1" dirty="0"/>
              <a:t>Nations</a:t>
            </a:r>
            <a:r>
              <a:rPr lang="en-US" sz="1800" dirty="0"/>
              <a:t> </a:t>
            </a:r>
            <a:r>
              <a:rPr lang="en-US" sz="1800" b="1" dirty="0"/>
              <a:t>Educational</a:t>
            </a:r>
            <a:r>
              <a:rPr lang="en-US" sz="1800" dirty="0"/>
              <a:t>, </a:t>
            </a:r>
            <a:r>
              <a:rPr lang="en-US" sz="1800" b="1" dirty="0"/>
              <a:t>Scientific</a:t>
            </a:r>
            <a:r>
              <a:rPr lang="en-US" sz="1800" dirty="0"/>
              <a:t> and </a:t>
            </a:r>
            <a:r>
              <a:rPr lang="en-US" sz="1800" b="1" dirty="0"/>
              <a:t>Cultural</a:t>
            </a:r>
            <a:r>
              <a:rPr lang="en-US" sz="1800" dirty="0"/>
              <a:t> </a:t>
            </a:r>
            <a:r>
              <a:rPr lang="en-US" sz="1800" b="1" dirty="0"/>
              <a:t>Organization</a:t>
            </a:r>
            <a:r>
              <a:rPr lang="en-UZ" sz="1800" dirty="0"/>
              <a:t>)</a:t>
            </a:r>
          </a:p>
          <a:p>
            <a:r>
              <a:rPr lang="en-US" b="1" dirty="0"/>
              <a:t>UNICEF (</a:t>
            </a:r>
            <a:r>
              <a:rPr lang="en-US" sz="1800" dirty="0"/>
              <a:t>The </a:t>
            </a:r>
            <a:r>
              <a:rPr lang="en-US" sz="1800" b="1" dirty="0"/>
              <a:t>United</a:t>
            </a:r>
            <a:r>
              <a:rPr lang="en-US" sz="1800" dirty="0"/>
              <a:t> </a:t>
            </a:r>
            <a:r>
              <a:rPr lang="en-US" sz="1800" b="1" dirty="0"/>
              <a:t>Nations</a:t>
            </a:r>
            <a:r>
              <a:rPr lang="en-US" sz="1800" dirty="0"/>
              <a:t> </a:t>
            </a:r>
            <a:r>
              <a:rPr lang="en-US" sz="1800" b="1" dirty="0"/>
              <a:t>Children</a:t>
            </a:r>
            <a:r>
              <a:rPr lang="en-US" sz="1800" dirty="0"/>
              <a:t>'</a:t>
            </a:r>
            <a:r>
              <a:rPr lang="en-US" sz="1800" b="1" dirty="0"/>
              <a:t>s</a:t>
            </a:r>
            <a:r>
              <a:rPr lang="en-US" sz="1800" dirty="0"/>
              <a:t> </a:t>
            </a:r>
            <a:r>
              <a:rPr lang="en-US" sz="1800" b="1" dirty="0"/>
              <a:t>Fund</a:t>
            </a:r>
            <a:r>
              <a:rPr lang="en-US" b="1" dirty="0"/>
              <a:t>)</a:t>
            </a:r>
          </a:p>
          <a:p>
            <a:r>
              <a:rPr lang="en-US" b="1" dirty="0"/>
              <a:t>OPEC</a:t>
            </a:r>
            <a:r>
              <a:rPr lang="en-US" sz="1800" b="1" dirty="0"/>
              <a:t> (</a:t>
            </a:r>
            <a:r>
              <a:rPr lang="en-US" sz="1800" dirty="0"/>
              <a:t>The </a:t>
            </a:r>
            <a:r>
              <a:rPr lang="en-US" sz="1800" b="1" dirty="0"/>
              <a:t>Organization</a:t>
            </a:r>
            <a:r>
              <a:rPr lang="en-US" sz="1800" dirty="0"/>
              <a:t> of the </a:t>
            </a:r>
            <a:r>
              <a:rPr lang="en-US" sz="1800" b="1" dirty="0"/>
              <a:t>Petroleum</a:t>
            </a:r>
            <a:r>
              <a:rPr lang="en-US" sz="1800" dirty="0"/>
              <a:t> </a:t>
            </a:r>
            <a:r>
              <a:rPr lang="en-US" sz="1800" b="1" dirty="0"/>
              <a:t>Exporting</a:t>
            </a:r>
            <a:r>
              <a:rPr lang="en-US" sz="1800" dirty="0"/>
              <a:t> </a:t>
            </a:r>
            <a:r>
              <a:rPr lang="en-US" sz="1800" b="1" dirty="0"/>
              <a:t>Countries</a:t>
            </a:r>
            <a:r>
              <a:rPr lang="en-US" b="1" dirty="0"/>
              <a:t>)</a:t>
            </a:r>
          </a:p>
          <a:p>
            <a:r>
              <a:rPr lang="en-US" b="1" dirty="0"/>
              <a:t>NASA</a:t>
            </a:r>
            <a:r>
              <a:rPr lang="en-US" sz="1800" b="1" dirty="0"/>
              <a:t> (No Aliens Seen Anywhere =) )</a:t>
            </a:r>
            <a:endParaRPr lang="en-UZ" sz="1800" dirty="0"/>
          </a:p>
        </p:txBody>
      </p:sp>
    </p:spTree>
    <p:extLst>
      <p:ext uri="{BB962C8B-B14F-4D97-AF65-F5344CB8AC3E}">
        <p14:creationId xmlns:p14="http://schemas.microsoft.com/office/powerpoint/2010/main" val="2802558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D74D750-C8E0-EF40-A382-A85666293D7E}"/>
              </a:ext>
            </a:extLst>
          </p:cNvPr>
          <p:cNvSpPr txBox="1"/>
          <p:nvPr/>
        </p:nvSpPr>
        <p:spPr>
          <a:xfrm>
            <a:off x="662152" y="683172"/>
            <a:ext cx="9238593" cy="5632311"/>
          </a:xfrm>
          <a:prstGeom prst="rect">
            <a:avLst/>
          </a:prstGeom>
          <a:noFill/>
        </p:spPr>
        <p:txBody>
          <a:bodyPr wrap="square" rtlCol="0">
            <a:spAutoFit/>
          </a:bodyPr>
          <a:lstStyle/>
          <a:p>
            <a:r>
              <a:rPr lang="en-US" sz="4000" dirty="0"/>
              <a:t>Generally, initials of short function words</a:t>
            </a:r>
          </a:p>
          <a:p>
            <a:endParaRPr lang="en-US" sz="4000" dirty="0"/>
          </a:p>
          <a:p>
            <a:pPr marL="571500" indent="-571500">
              <a:buFont typeface="Arial" panose="020B0604020202020204" pitchFamily="34" charset="0"/>
              <a:buChar char="•"/>
            </a:pPr>
            <a:r>
              <a:rPr lang="en-US" sz="2400" dirty="0"/>
              <a:t>and</a:t>
            </a:r>
          </a:p>
          <a:p>
            <a:pPr marL="571500" indent="-571500">
              <a:buFont typeface="Arial" panose="020B0604020202020204" pitchFamily="34" charset="0"/>
              <a:buChar char="•"/>
            </a:pPr>
            <a:r>
              <a:rPr lang="en-US" sz="2400" dirty="0"/>
              <a:t>or</a:t>
            </a:r>
          </a:p>
          <a:p>
            <a:pPr marL="571500" indent="-571500">
              <a:buFont typeface="Arial" panose="020B0604020202020204" pitchFamily="34" charset="0"/>
              <a:buChar char="•"/>
            </a:pPr>
            <a:r>
              <a:rPr lang="en-US" sz="2400" dirty="0"/>
              <a:t>of</a:t>
            </a:r>
          </a:p>
          <a:p>
            <a:pPr marL="571500" indent="-571500">
              <a:buFont typeface="Arial" panose="020B0604020202020204" pitchFamily="34" charset="0"/>
              <a:buChar char="•"/>
            </a:pPr>
            <a:r>
              <a:rPr lang="en-US" sz="2400" dirty="0"/>
              <a:t>to </a:t>
            </a:r>
          </a:p>
          <a:p>
            <a:endParaRPr lang="en-US" sz="2400" dirty="0"/>
          </a:p>
          <a:p>
            <a:r>
              <a:rPr lang="en-US" sz="4000" dirty="0"/>
              <a:t>are not included in abbreviations, except to make such acronyms pronounceable.</a:t>
            </a:r>
            <a:endParaRPr lang="en-UZ" sz="4000" dirty="0"/>
          </a:p>
        </p:txBody>
      </p:sp>
    </p:spTree>
    <p:extLst>
      <p:ext uri="{BB962C8B-B14F-4D97-AF65-F5344CB8AC3E}">
        <p14:creationId xmlns:p14="http://schemas.microsoft.com/office/powerpoint/2010/main" val="1474222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3912C3-D072-D249-8277-5A1F43F04EC0}"/>
              </a:ext>
            </a:extLst>
          </p:cNvPr>
          <p:cNvSpPr>
            <a:spLocks noGrp="1"/>
          </p:cNvSpPr>
          <p:nvPr>
            <p:ph type="title"/>
          </p:nvPr>
        </p:nvSpPr>
        <p:spPr/>
        <p:txBody>
          <a:bodyPr/>
          <a:lstStyle/>
          <a:p>
            <a:r>
              <a:rPr lang="en-US" b="1" dirty="0"/>
              <a:t>Why Abbreviations Are Hard</a:t>
            </a:r>
            <a:endParaRPr lang="en-UZ" dirty="0"/>
          </a:p>
        </p:txBody>
      </p:sp>
      <p:sp>
        <p:nvSpPr>
          <p:cNvPr id="5" name="Content Placeholder 4">
            <a:extLst>
              <a:ext uri="{FF2B5EF4-FFF2-40B4-BE49-F238E27FC236}">
                <a16:creationId xmlns:a16="http://schemas.microsoft.com/office/drawing/2014/main" id="{EDBBEB57-946C-B847-8057-39195444C920}"/>
              </a:ext>
            </a:extLst>
          </p:cNvPr>
          <p:cNvSpPr>
            <a:spLocks noGrp="1"/>
          </p:cNvSpPr>
          <p:nvPr>
            <p:ph idx="1"/>
          </p:nvPr>
        </p:nvSpPr>
        <p:spPr/>
        <p:txBody>
          <a:bodyPr/>
          <a:lstStyle/>
          <a:p>
            <a:pPr marL="0" indent="0">
              <a:buNone/>
            </a:pPr>
            <a:r>
              <a:rPr lang="en-US" dirty="0"/>
              <a:t>As to why translators fear and hate abbreviations so much, it’s simple: Abbreviations are rarely consistent, are sometimes completely invented, and remove information we might otherwise use to figure out what the author is trying to say so that we can translate those thoughts. </a:t>
            </a:r>
            <a:endParaRPr lang="en-UZ" dirty="0"/>
          </a:p>
        </p:txBody>
      </p:sp>
    </p:spTree>
    <p:extLst>
      <p:ext uri="{BB962C8B-B14F-4D97-AF65-F5344CB8AC3E}">
        <p14:creationId xmlns:p14="http://schemas.microsoft.com/office/powerpoint/2010/main" val="2632093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035395-19B2-2B41-B591-645D387BD0FA}"/>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576569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47</TotalTime>
  <Words>216</Words>
  <Application>Microsoft Macintosh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Trebuchet MS</vt:lpstr>
      <vt:lpstr>Berlin</vt:lpstr>
      <vt:lpstr>Translating a list of abbreviations of international organizations</vt:lpstr>
      <vt:lpstr>Formulation of Abbreviations</vt:lpstr>
      <vt:lpstr>First way of pronouncing</vt:lpstr>
      <vt:lpstr>Second way</vt:lpstr>
      <vt:lpstr>PowerPoint Presentation</vt:lpstr>
      <vt:lpstr>Why Abbreviations Are Hard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Translating a list of abbreviations of international organizations</dc:title>
  <dc:creator>Microsoft Office User</dc:creator>
  <cp:lastModifiedBy>Microsoft Office User</cp:lastModifiedBy>
  <cp:revision>5</cp:revision>
  <dcterms:created xsi:type="dcterms:W3CDTF">2021-05-18T17:06:02Z</dcterms:created>
  <dcterms:modified xsi:type="dcterms:W3CDTF">2021-05-19T04:03:59Z</dcterms:modified>
</cp:coreProperties>
</file>